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6" r:id="rId6"/>
    <p:sldId id="261" r:id="rId7"/>
    <p:sldId id="262" r:id="rId8"/>
    <p:sldId id="263" r:id="rId9"/>
    <p:sldId id="264" r:id="rId10"/>
    <p:sldId id="265"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301"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591284B4-3724-4BB4-BFE6-4848DF41BEF1}" type="datetimeFigureOut">
              <a:rPr lang="en-US" smtClean="0"/>
              <a:t>9/27/2014</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D8C1D1E-6DB5-4158-9DAC-C26DDAB736A5}"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284B4-3724-4BB4-BFE6-4848DF41BEF1}"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C1D1E-6DB5-4158-9DAC-C26DDAB736A5}"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284B4-3724-4BB4-BFE6-4848DF41BEF1}"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C1D1E-6DB5-4158-9DAC-C26DDAB736A5}"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1284B4-3724-4BB4-BFE6-4848DF41BEF1}"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C1D1E-6DB5-4158-9DAC-C26DDAB736A5}"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1284B4-3724-4BB4-BFE6-4848DF41BEF1}"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C1D1E-6DB5-4158-9DAC-C26DDAB736A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91284B4-3724-4BB4-BFE6-4848DF41BEF1}" type="datetimeFigureOut">
              <a:rPr lang="en-US" smtClean="0"/>
              <a:t>9/27/2014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8C1D1E-6DB5-4158-9DAC-C26DDAB736A5}"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91284B4-3724-4BB4-BFE6-4848DF41BEF1}" type="datetimeFigureOut">
              <a:rPr lang="en-US" smtClean="0"/>
              <a:t>9/27/2014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8C1D1E-6DB5-4158-9DAC-C26DDAB736A5}"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91284B4-3724-4BB4-BFE6-4848DF41BEF1}" type="datetimeFigureOut">
              <a:rPr lang="en-US" smtClean="0"/>
              <a:t>9/27/2014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8C1D1E-6DB5-4158-9DAC-C26DDAB736A5}"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1284B4-3724-4BB4-BFE6-4848DF41BEF1}" type="datetimeFigureOut">
              <a:rPr lang="en-US" smtClean="0"/>
              <a:t>9/27/2014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8C1D1E-6DB5-4158-9DAC-C26DDAB736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1284B4-3724-4BB4-BFE6-4848DF41BEF1}" type="datetimeFigureOut">
              <a:rPr lang="en-US" smtClean="0"/>
              <a:t>9/27/2014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8C1D1E-6DB5-4158-9DAC-C26DDAB736A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1284B4-3724-4BB4-BFE6-4848DF41BEF1}" type="datetimeFigureOut">
              <a:rPr lang="en-US" smtClean="0"/>
              <a:t>9/27/2014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8C1D1E-6DB5-4158-9DAC-C26DDAB736A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591284B4-3724-4BB4-BFE6-4848DF41BEF1}" type="datetimeFigureOut">
              <a:rPr lang="en-US" smtClean="0"/>
              <a:t>9/27/2014</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6D8C1D1E-6DB5-4158-9DAC-C26DDAB736A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800" smtClean="0"/>
              <a:t>Persiapan Kemerdekaan Indonesia</a:t>
            </a:r>
            <a:endParaRPr lang="en-US" sz="2800"/>
          </a:p>
        </p:txBody>
      </p:sp>
      <p:sp>
        <p:nvSpPr>
          <p:cNvPr id="3" name="Subtitle 2"/>
          <p:cNvSpPr>
            <a:spLocks noGrp="1"/>
          </p:cNvSpPr>
          <p:nvPr>
            <p:ph type="subTitle" idx="1"/>
          </p:nvPr>
        </p:nvSpPr>
        <p:spPr/>
        <p:txBody>
          <a:bodyPr/>
          <a:lstStyle/>
          <a:p>
            <a:r>
              <a:rPr lang="en-US"/>
              <a:t>Badan </a:t>
            </a:r>
            <a:r>
              <a:rPr lang="en-US">
                <a:effectLst/>
              </a:rPr>
              <a:t>Penyelidik</a:t>
            </a:r>
            <a:r>
              <a:rPr lang="en-US"/>
              <a:t> Usaha Persiapan Kemerdekaan Indonesia (</a:t>
            </a:r>
            <a:r>
              <a:rPr lang="en-US" i="1"/>
              <a:t>Dokuritzu Zyumbi Tioosakai</a:t>
            </a:r>
            <a:r>
              <a:rPr lang="en-US"/>
              <a:t>)</a:t>
            </a:r>
            <a:r>
              <a:rPr lang="en-US" i="1"/>
              <a:t> </a:t>
            </a:r>
            <a:endParaRPr lang="en-US"/>
          </a:p>
        </p:txBody>
      </p:sp>
    </p:spTree>
    <p:extLst>
      <p:ext uri="{BB962C8B-B14F-4D97-AF65-F5344CB8AC3E}">
        <p14:creationId xmlns:p14="http://schemas.microsoft.com/office/powerpoint/2010/main" val="402069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1828799"/>
            <a:ext cx="7745505" cy="4297363"/>
          </a:xfrm>
        </p:spPr>
        <p:txBody>
          <a:bodyPr/>
          <a:lstStyle/>
          <a:p>
            <a:r>
              <a:rPr lang="en-US" smtClean="0"/>
              <a:t>PPKI dibentuk pada pertengahan Agustus 1945.</a:t>
            </a:r>
          </a:p>
          <a:p>
            <a:r>
              <a:rPr lang="en-US" smtClean="0"/>
              <a:t>Anggota PPKI berjumlah 21 orang, dengan ketua Ir. Soekarno, dan wakil ketua Drs. Moh. Hatta.</a:t>
            </a:r>
          </a:p>
          <a:p>
            <a:r>
              <a:rPr lang="en-US" smtClean="0"/>
              <a:t>Sidang PPKI pertama (18 Agustus 1945):</a:t>
            </a:r>
          </a:p>
          <a:p>
            <a:pPr marL="798513" indent="-457200">
              <a:buFont typeface="+mj-lt"/>
              <a:buAutoNum type="alphaLcPeriod"/>
            </a:pPr>
            <a:r>
              <a:rPr lang="en-US" smtClean="0"/>
              <a:t>Mengesahkan UUD 1945;</a:t>
            </a:r>
          </a:p>
          <a:p>
            <a:pPr marL="798513" indent="-457200">
              <a:buFont typeface="+mj-lt"/>
              <a:buAutoNum type="alphaLcPeriod"/>
            </a:pPr>
            <a:r>
              <a:rPr lang="en-US" smtClean="0"/>
              <a:t>Memilih Presiden dan Wakil Presiden;</a:t>
            </a:r>
          </a:p>
          <a:p>
            <a:pPr marL="798513" indent="-457200">
              <a:buFont typeface="+mj-lt"/>
              <a:buAutoNum type="alphaLcPeriod"/>
            </a:pPr>
            <a:r>
              <a:rPr lang="en-US" smtClean="0"/>
              <a:t>Menetapkan berdirinya Komite Nasional Indonesia Pusat sebagai badan musyawarah darurat.</a:t>
            </a:r>
            <a:endParaRPr lang="en-US"/>
          </a:p>
        </p:txBody>
      </p:sp>
      <p:sp>
        <p:nvSpPr>
          <p:cNvPr id="3" name="Title 2"/>
          <p:cNvSpPr>
            <a:spLocks noGrp="1"/>
          </p:cNvSpPr>
          <p:nvPr>
            <p:ph type="title"/>
          </p:nvPr>
        </p:nvSpPr>
        <p:spPr>
          <a:xfrm>
            <a:off x="685800" y="533400"/>
            <a:ext cx="7756263" cy="990600"/>
          </a:xfrm>
        </p:spPr>
        <p:txBody>
          <a:bodyPr/>
          <a:lstStyle/>
          <a:p>
            <a:pPr algn="just"/>
            <a:r>
              <a:rPr lang="en-US" sz="3200" smtClean="0"/>
              <a:t>Panitia Persiapan Kemerdekaan indonesia (</a:t>
            </a:r>
            <a:r>
              <a:rPr lang="en-US" sz="3200" i="1" smtClean="0"/>
              <a:t>Dokuritzu Zyunbi Iinkai)</a:t>
            </a:r>
            <a:endParaRPr lang="en-US" sz="3200"/>
          </a:p>
        </p:txBody>
      </p:sp>
    </p:spTree>
    <p:extLst>
      <p:ext uri="{BB962C8B-B14F-4D97-AF65-F5344CB8AC3E}">
        <p14:creationId xmlns:p14="http://schemas.microsoft.com/office/powerpoint/2010/main" val="296388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randombar(horizontal)">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randombar(horizontal)">
                                      <p:cBhvr>
                                        <p:cTn id="3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1142999"/>
            <a:ext cx="7745505" cy="4495801"/>
          </a:xfrm>
        </p:spPr>
        <p:txBody>
          <a:bodyPr/>
          <a:lstStyle/>
          <a:p>
            <a:r>
              <a:rPr lang="en-US" smtClean="0"/>
              <a:t>Sidang PPKI kedua (19 Agustus 1945) </a:t>
            </a:r>
            <a:r>
              <a:rPr lang="en-US" smtClean="0">
                <a:sym typeface="Wingdings" pitchFamily="2" charset="2"/>
              </a:rPr>
              <a:t> menetapkan daerah provinsi dan kementerian.</a:t>
            </a:r>
          </a:p>
          <a:p>
            <a:r>
              <a:rPr lang="en-US" smtClean="0">
                <a:sym typeface="Wingdings" pitchFamily="2" charset="2"/>
              </a:rPr>
              <a:t>Sidang PPKI ketiga (20 Agustus 1945)  pembahasan tentang agenda Badan Penolong Keluarga Korban Perang dengan keputusan dibentuklah Badan Keamanan Rakyat (BKR).</a:t>
            </a:r>
          </a:p>
          <a:p>
            <a:r>
              <a:rPr lang="en-US" smtClean="0">
                <a:sym typeface="Wingdings" pitchFamily="2" charset="2"/>
              </a:rPr>
              <a:t>Sidang PPKI keempat (22 Agustus 1945)  membahas tentang agenda Komite Nasional Partai Nasional Indonesia. </a:t>
            </a:r>
            <a:r>
              <a:rPr lang="en-US" smtClean="0"/>
              <a:t> </a:t>
            </a:r>
            <a:endParaRPr lang="en-US"/>
          </a:p>
        </p:txBody>
      </p:sp>
    </p:spTree>
    <p:extLst>
      <p:ext uri="{BB962C8B-B14F-4D97-AF65-F5344CB8AC3E}">
        <p14:creationId xmlns:p14="http://schemas.microsoft.com/office/powerpoint/2010/main" val="1644802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29 Mei 1945 </a:t>
            </a:r>
            <a:r>
              <a:rPr lang="en-US" smtClean="0">
                <a:sym typeface="Wingdings" pitchFamily="2" charset="2"/>
              </a:rPr>
              <a:t> Mr. Muh Yamin mengusulkan calon rumusan dasar negara Indonesia:</a:t>
            </a:r>
          </a:p>
          <a:p>
            <a:pPr marL="514350" indent="-514350">
              <a:buFont typeface="+mj-lt"/>
              <a:buAutoNum type="romanUcPeriod"/>
            </a:pPr>
            <a:r>
              <a:rPr lang="en-US" smtClean="0">
                <a:sym typeface="Wingdings" pitchFamily="2" charset="2"/>
              </a:rPr>
              <a:t>Peri Kebangsaan;</a:t>
            </a:r>
          </a:p>
          <a:p>
            <a:pPr marL="514350" indent="-514350">
              <a:buFont typeface="+mj-lt"/>
              <a:buAutoNum type="romanUcPeriod"/>
            </a:pPr>
            <a:r>
              <a:rPr lang="en-US" smtClean="0">
                <a:sym typeface="Wingdings" pitchFamily="2" charset="2"/>
              </a:rPr>
              <a:t>Peri Kemanusiaan;</a:t>
            </a:r>
          </a:p>
          <a:p>
            <a:pPr marL="514350" indent="-514350">
              <a:buFont typeface="+mj-lt"/>
              <a:buAutoNum type="romanUcPeriod"/>
            </a:pPr>
            <a:r>
              <a:rPr lang="en-US" smtClean="0">
                <a:sym typeface="Wingdings" pitchFamily="2" charset="2"/>
              </a:rPr>
              <a:t>Peri Ketuhanan;</a:t>
            </a:r>
          </a:p>
          <a:p>
            <a:pPr marL="514350" indent="-514350">
              <a:buFont typeface="+mj-lt"/>
              <a:buAutoNum type="romanUcPeriod"/>
            </a:pPr>
            <a:r>
              <a:rPr lang="en-US" smtClean="0">
                <a:sym typeface="Wingdings" pitchFamily="2" charset="2"/>
              </a:rPr>
              <a:t>Peri Kerakyatan (A. Permusyawaratan, B. Perwakilan, C. Kebijaksanaan), dan</a:t>
            </a:r>
          </a:p>
          <a:p>
            <a:pPr marL="514350" indent="-514350">
              <a:buFont typeface="+mj-lt"/>
              <a:buAutoNum type="romanUcPeriod"/>
            </a:pPr>
            <a:r>
              <a:rPr lang="en-US" smtClean="0">
                <a:sym typeface="Wingdings" pitchFamily="2" charset="2"/>
              </a:rPr>
              <a:t>Kesejahteraan Rakyat (Keadilan Sosial).</a:t>
            </a:r>
          </a:p>
          <a:p>
            <a:pPr marL="514350" indent="-514350">
              <a:buFont typeface="+mj-lt"/>
              <a:buAutoNum type="romanUcPeriod"/>
            </a:pPr>
            <a:endParaRPr lang="en-US"/>
          </a:p>
        </p:txBody>
      </p:sp>
      <p:sp>
        <p:nvSpPr>
          <p:cNvPr id="2" name="Title 1"/>
          <p:cNvSpPr>
            <a:spLocks noGrp="1"/>
          </p:cNvSpPr>
          <p:nvPr>
            <p:ph type="title"/>
          </p:nvPr>
        </p:nvSpPr>
        <p:spPr/>
        <p:txBody>
          <a:bodyPr/>
          <a:lstStyle/>
          <a:p>
            <a:r>
              <a:rPr lang="en-US" sz="3600" smtClean="0"/>
              <a:t>Sidang BPUPKI Pertama</a:t>
            </a:r>
            <a:endParaRPr lang="en-US" sz="3600"/>
          </a:p>
        </p:txBody>
      </p:sp>
    </p:spTree>
    <p:extLst>
      <p:ext uri="{BB962C8B-B14F-4D97-AF65-F5344CB8AC3E}">
        <p14:creationId xmlns:p14="http://schemas.microsoft.com/office/powerpoint/2010/main" val="417672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1" y="1905000"/>
            <a:ext cx="8077200" cy="4648200"/>
          </a:xfrm>
        </p:spPr>
        <p:txBody>
          <a:bodyPr>
            <a:normAutofit/>
          </a:bodyPr>
          <a:lstStyle/>
          <a:p>
            <a:r>
              <a:rPr lang="en-US" smtClean="0"/>
              <a:t>Teori negara perseorangan (individualis)</a:t>
            </a:r>
            <a:r>
              <a:rPr lang="en-US" smtClean="0">
                <a:sym typeface="Wingdings" pitchFamily="2" charset="2"/>
              </a:rPr>
              <a:t>diajarkan oleh Thomas Hobbes, Jean Jacques Rousseau, Herbert Spencer, H.J. Laski.  negara adalah masyarakat hukum (</a:t>
            </a:r>
            <a:r>
              <a:rPr lang="en-US" i="1" smtClean="0">
                <a:sym typeface="Wingdings" pitchFamily="2" charset="2"/>
              </a:rPr>
              <a:t>legal society</a:t>
            </a:r>
            <a:r>
              <a:rPr lang="en-US" smtClean="0">
                <a:sym typeface="Wingdings" pitchFamily="2" charset="2"/>
              </a:rPr>
              <a:t>) yang disusun atas kontrak antara seluruh individu (</a:t>
            </a:r>
            <a:r>
              <a:rPr lang="en-US" i="1" smtClean="0">
                <a:sym typeface="Wingdings" pitchFamily="2" charset="2"/>
              </a:rPr>
              <a:t>contract social</a:t>
            </a:r>
            <a:r>
              <a:rPr lang="en-US" smtClean="0">
                <a:sym typeface="Wingdings" pitchFamily="2" charset="2"/>
              </a:rPr>
              <a:t>).</a:t>
            </a:r>
          </a:p>
          <a:p>
            <a:r>
              <a:rPr lang="en-US" smtClean="0">
                <a:sym typeface="Wingdings" pitchFamily="2" charset="2"/>
              </a:rPr>
              <a:t>Paham negara kelas (</a:t>
            </a:r>
            <a:r>
              <a:rPr lang="en-US" i="1" smtClean="0">
                <a:sym typeface="Wingdings" pitchFamily="2" charset="2"/>
              </a:rPr>
              <a:t>class theory</a:t>
            </a:r>
            <a:r>
              <a:rPr lang="en-US" smtClean="0">
                <a:sym typeface="Wingdings" pitchFamily="2" charset="2"/>
              </a:rPr>
              <a:t>) atau teori ‘golongan’ diajarkan oleh Marx, Engels dan Lenin. negara adalah alat dari suatu golongan (suatu klasse) untuk menindas klasse lain. Negara kapitalis adalah alat dari kaum borjuis  kaum Marxis menganjurkan untuk meraih kekuasaan agar kaum buruh dapat ganti menindas kaum borjuis.</a:t>
            </a:r>
            <a:endParaRPr lang="en-US"/>
          </a:p>
        </p:txBody>
      </p:sp>
      <p:sp>
        <p:nvSpPr>
          <p:cNvPr id="3" name="Title 2"/>
          <p:cNvSpPr>
            <a:spLocks noGrp="1"/>
          </p:cNvSpPr>
          <p:nvPr>
            <p:ph type="title"/>
          </p:nvPr>
        </p:nvSpPr>
        <p:spPr/>
        <p:txBody>
          <a:bodyPr/>
          <a:lstStyle/>
          <a:p>
            <a:pPr algn="just"/>
            <a:r>
              <a:rPr lang="en-US" sz="3600" smtClean="0"/>
              <a:t>31 Mei 1945 </a:t>
            </a:r>
            <a:r>
              <a:rPr lang="en-US" sz="3600" smtClean="0">
                <a:sym typeface="Wingdings" pitchFamily="2" charset="2"/>
              </a:rPr>
              <a:t> Prof. Dr. Soepomo</a:t>
            </a:r>
            <a:endParaRPr lang="en-US" sz="3600"/>
          </a:p>
        </p:txBody>
      </p:sp>
    </p:spTree>
    <p:extLst>
      <p:ext uri="{BB962C8B-B14F-4D97-AF65-F5344CB8AC3E}">
        <p14:creationId xmlns:p14="http://schemas.microsoft.com/office/powerpoint/2010/main" val="254320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914399"/>
            <a:ext cx="7745505" cy="5211763"/>
          </a:xfrm>
        </p:spPr>
        <p:txBody>
          <a:bodyPr/>
          <a:lstStyle/>
          <a:p>
            <a:r>
              <a:rPr lang="en-US" smtClean="0"/>
              <a:t>Paham negara integralistik </a:t>
            </a:r>
            <a:r>
              <a:rPr lang="en-US" smtClean="0">
                <a:sym typeface="Wingdings" pitchFamily="2" charset="2"/>
              </a:rPr>
              <a:t> diajarkan oleh Spinoza, Adam Muller, Hegel.  negara bukanlah untuk menjamin perseorangan atau golongan, akan tetapi menjamin kepentingan masyarakat seluruhnya sebagai suatu persatuan. Negara adalah susunan masyarakat yang integral, segala golongan, bagian atau anggotanya saling berhubungan erat satu dengan yang lainnya dan merupakan kesatuan organis.  Yang terpenting dalam negara adalah penghidupan bangsa seluruhnya.</a:t>
            </a:r>
            <a:endParaRPr lang="en-US"/>
          </a:p>
        </p:txBody>
      </p:sp>
    </p:spTree>
    <p:extLst>
      <p:ext uri="{BB962C8B-B14F-4D97-AF65-F5344CB8AC3E}">
        <p14:creationId xmlns:p14="http://schemas.microsoft.com/office/powerpoint/2010/main" val="2565214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1219201"/>
            <a:ext cx="7745505" cy="4906962"/>
          </a:xfrm>
        </p:spPr>
        <p:txBody>
          <a:bodyPr>
            <a:normAutofit lnSpcReduction="10000"/>
          </a:bodyPr>
          <a:lstStyle/>
          <a:p>
            <a:pPr marL="457200" indent="-457200">
              <a:buFont typeface="+mj-lt"/>
              <a:buAutoNum type="alphaLcPeriod"/>
            </a:pPr>
            <a:r>
              <a:rPr lang="en-US" smtClean="0"/>
              <a:t>Negara mengatasi semua golongan;</a:t>
            </a:r>
          </a:p>
          <a:p>
            <a:pPr marL="457200" indent="-457200">
              <a:buFont typeface="+mj-lt"/>
              <a:buAutoNum type="alphaLcPeriod"/>
            </a:pPr>
            <a:r>
              <a:rPr lang="en-US" smtClean="0"/>
              <a:t>Para warga negara takluk kepada Tuhan supaya setiap waktu ingat Tuhan;</a:t>
            </a:r>
          </a:p>
          <a:p>
            <a:pPr marL="457200" indent="-457200">
              <a:buFont typeface="+mj-lt"/>
              <a:buAutoNum type="alphaLcPeriod"/>
            </a:pPr>
            <a:r>
              <a:rPr lang="en-US" smtClean="0"/>
              <a:t>Kepala negara supaya bersatu jiwa dengan rakyat agar senantiasa mengetahui dan merasakan  rasa keadilan dan cita-cita rakyat;</a:t>
            </a:r>
          </a:p>
          <a:p>
            <a:pPr marL="457200" indent="-457200">
              <a:buFont typeface="+mj-lt"/>
              <a:buAutoNum type="alphaLcPeriod"/>
            </a:pPr>
            <a:r>
              <a:rPr lang="en-US" smtClean="0"/>
              <a:t>Lapangan ekonomi negara bersifat kekeluargaan. Sistem tolong menolong, sistem koperasi dipakai sebagai dasar ekonomui negara Indonesia yang makmur, bersatu, berdaulat, adil;</a:t>
            </a:r>
          </a:p>
          <a:p>
            <a:pPr marL="457200" indent="-457200">
              <a:buFont typeface="+mj-lt"/>
              <a:buAutoNum type="alphaLcPeriod"/>
            </a:pPr>
            <a:r>
              <a:rPr lang="en-US" smtClean="0"/>
              <a:t>Negara Indonesia supaya bersifat negara Asia Timur Raya anggota dari kekeluargaan Asia Timur Raya. </a:t>
            </a:r>
            <a:endParaRPr lang="en-US"/>
          </a:p>
        </p:txBody>
      </p:sp>
      <p:sp>
        <p:nvSpPr>
          <p:cNvPr id="3" name="Title 2"/>
          <p:cNvSpPr>
            <a:spLocks noGrp="1"/>
          </p:cNvSpPr>
          <p:nvPr>
            <p:ph type="title"/>
          </p:nvPr>
        </p:nvSpPr>
        <p:spPr>
          <a:xfrm>
            <a:off x="688490" y="570156"/>
            <a:ext cx="7756263" cy="572844"/>
          </a:xfrm>
        </p:spPr>
        <p:txBody>
          <a:bodyPr/>
          <a:lstStyle/>
          <a:p>
            <a:pPr algn="just"/>
            <a:r>
              <a:rPr lang="en-US" sz="3200" smtClean="0"/>
              <a:t>Usulan Soepomo:</a:t>
            </a:r>
            <a:endParaRPr lang="en-US" sz="3200"/>
          </a:p>
        </p:txBody>
      </p:sp>
    </p:spTree>
    <p:extLst>
      <p:ext uri="{BB962C8B-B14F-4D97-AF65-F5344CB8AC3E}">
        <p14:creationId xmlns:p14="http://schemas.microsoft.com/office/powerpoint/2010/main" val="410740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randombar(horizontal)">
                                      <p:cBhvr>
                                        <p:cTn id="3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mtClean="0"/>
              <a:t>Mengusulkan dasar negara dengan rumusan:</a:t>
            </a:r>
          </a:p>
          <a:p>
            <a:pPr marL="457200" indent="-457200">
              <a:buFont typeface="+mj-lt"/>
              <a:buAutoNum type="arabicPeriod"/>
            </a:pPr>
            <a:r>
              <a:rPr lang="en-US" smtClean="0"/>
              <a:t>Nasionalisme (kebangsaan Indonesia);</a:t>
            </a:r>
          </a:p>
          <a:p>
            <a:pPr marL="457200" indent="-457200">
              <a:buFont typeface="+mj-lt"/>
              <a:buAutoNum type="arabicPeriod"/>
            </a:pPr>
            <a:r>
              <a:rPr lang="en-US" smtClean="0"/>
              <a:t>Internasionalisme (peri kemanusiaan);</a:t>
            </a:r>
          </a:p>
          <a:p>
            <a:pPr marL="457200" indent="-457200">
              <a:buFont typeface="+mj-lt"/>
              <a:buAutoNum type="arabicPeriod"/>
            </a:pPr>
            <a:r>
              <a:rPr lang="en-US" smtClean="0"/>
              <a:t>Mufakat (demokrasi);</a:t>
            </a:r>
          </a:p>
          <a:p>
            <a:pPr marL="457200" indent="-457200">
              <a:buFont typeface="+mj-lt"/>
              <a:buAutoNum type="arabicPeriod"/>
            </a:pPr>
            <a:r>
              <a:rPr lang="en-US" smtClean="0"/>
              <a:t>Kesejahteraan sosial;</a:t>
            </a:r>
          </a:p>
          <a:p>
            <a:pPr marL="457200" indent="-457200">
              <a:buFont typeface="+mj-lt"/>
              <a:buAutoNum type="arabicPeriod"/>
            </a:pPr>
            <a:r>
              <a:rPr lang="en-US" smtClean="0"/>
              <a:t>Ketuhanan Yang Maha Esa (Ketuhanan yang berkebudayaan).</a:t>
            </a:r>
          </a:p>
          <a:p>
            <a:pPr marL="0" indent="0">
              <a:buNone/>
            </a:pPr>
            <a:r>
              <a:rPr lang="en-US" smtClean="0"/>
              <a:t>Lima prinsip ini diusulkan agar diberi nama “Pancasila”</a:t>
            </a:r>
            <a:endParaRPr lang="en-US"/>
          </a:p>
        </p:txBody>
      </p:sp>
      <p:sp>
        <p:nvSpPr>
          <p:cNvPr id="3" name="Title 2"/>
          <p:cNvSpPr>
            <a:spLocks noGrp="1"/>
          </p:cNvSpPr>
          <p:nvPr>
            <p:ph type="title"/>
          </p:nvPr>
        </p:nvSpPr>
        <p:spPr/>
        <p:txBody>
          <a:bodyPr/>
          <a:lstStyle/>
          <a:p>
            <a:pPr algn="just"/>
            <a:r>
              <a:rPr lang="en-US" sz="3600" smtClean="0"/>
              <a:t>1 Juni 1945 </a:t>
            </a:r>
            <a:r>
              <a:rPr lang="en-US" sz="3600" smtClean="0">
                <a:sym typeface="Wingdings" pitchFamily="2" charset="2"/>
              </a:rPr>
              <a:t> Ir. Soekarno</a:t>
            </a:r>
            <a:endParaRPr lang="en-US" sz="3600"/>
          </a:p>
        </p:txBody>
      </p:sp>
    </p:spTree>
    <p:extLst>
      <p:ext uri="{BB962C8B-B14F-4D97-AF65-F5344CB8AC3E}">
        <p14:creationId xmlns:p14="http://schemas.microsoft.com/office/powerpoint/2010/main" val="411948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randombar(horizontal)">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randombar(horizontal)">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randombar(horizontal)">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838200"/>
            <a:ext cx="7745505" cy="5105400"/>
          </a:xfrm>
        </p:spPr>
        <p:txBody>
          <a:bodyPr/>
          <a:lstStyle/>
          <a:p>
            <a:r>
              <a:rPr lang="en-US" smtClean="0"/>
              <a:t>Menurut Soekarno lima sila dapat diperas menjadi “Tri Sila” :</a:t>
            </a:r>
          </a:p>
          <a:p>
            <a:pPr marL="457200" indent="-457200">
              <a:buFont typeface="+mj-lt"/>
              <a:buAutoNum type="arabicParenR"/>
            </a:pPr>
            <a:r>
              <a:rPr lang="en-US" smtClean="0"/>
              <a:t>Sosio nasionalisme, sintesa dari kebangsaan + peri kemanusiaan;</a:t>
            </a:r>
          </a:p>
          <a:p>
            <a:pPr marL="457200" indent="-457200">
              <a:buFont typeface="+mj-lt"/>
              <a:buAutoNum type="arabicParenR"/>
            </a:pPr>
            <a:r>
              <a:rPr lang="en-US" smtClean="0"/>
              <a:t>Sosio demokrasi, sintesa dari mufakat + kesejahteraan sosial;</a:t>
            </a:r>
          </a:p>
          <a:p>
            <a:pPr marL="457200" indent="-457200">
              <a:buFont typeface="+mj-lt"/>
              <a:buAutoNum type="arabicParenR"/>
            </a:pPr>
            <a:r>
              <a:rPr lang="en-US" smtClean="0"/>
              <a:t>Ketuhanan.</a:t>
            </a:r>
          </a:p>
          <a:p>
            <a:pPr marL="0" indent="0">
              <a:buNone/>
            </a:pPr>
            <a:r>
              <a:rPr lang="en-US" smtClean="0"/>
              <a:t>“Tri Sila” dapat diperas menjadi “Eka Sila” yang intinya adalah “gotong royong”</a:t>
            </a:r>
          </a:p>
          <a:p>
            <a:pPr marL="0" indent="0">
              <a:buNone/>
            </a:pPr>
            <a:r>
              <a:rPr lang="en-US" smtClean="0"/>
              <a:t>Soekarno mengusulkan Pancasila sebagai pandangan hidup bangsa Indonesia atau “</a:t>
            </a:r>
            <a:r>
              <a:rPr lang="en-US" i="1" smtClean="0"/>
              <a:t>Philosiphische grondslag” </a:t>
            </a:r>
            <a:r>
              <a:rPr lang="en-US" smtClean="0"/>
              <a:t>atau sebagai </a:t>
            </a:r>
            <a:r>
              <a:rPr lang="en-US" i="1" smtClean="0"/>
              <a:t>‘weltanschauung’.</a:t>
            </a:r>
            <a:endParaRPr lang="en-US"/>
          </a:p>
        </p:txBody>
      </p:sp>
    </p:spTree>
    <p:extLst>
      <p:ext uri="{BB962C8B-B14F-4D97-AF65-F5344CB8AC3E}">
        <p14:creationId xmlns:p14="http://schemas.microsoft.com/office/powerpoint/2010/main" val="421914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randombar(horizontal)">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1371600"/>
            <a:ext cx="7745505" cy="5029200"/>
          </a:xfrm>
        </p:spPr>
        <p:txBody>
          <a:bodyPr>
            <a:normAutofit fontScale="92500"/>
          </a:bodyPr>
          <a:lstStyle/>
          <a:p>
            <a:r>
              <a:rPr lang="en-US" smtClean="0"/>
              <a:t>Anggota BPUPKI bertambah 6 orang.</a:t>
            </a:r>
          </a:p>
          <a:p>
            <a:r>
              <a:rPr lang="en-US" smtClean="0"/>
              <a:t>Terbentuk panitia kecil dengan anggota 9 orang dan populer disebut “Panitia Sembilan” yang anggotanya:</a:t>
            </a:r>
          </a:p>
          <a:p>
            <a:pPr marL="457200" indent="-457200">
              <a:buFont typeface="+mj-lt"/>
              <a:buAutoNum type="arabicPeriod"/>
            </a:pPr>
            <a:r>
              <a:rPr lang="en-US" smtClean="0"/>
              <a:t>Ir. Soekarno;</a:t>
            </a:r>
          </a:p>
          <a:p>
            <a:pPr marL="457200" indent="-457200">
              <a:buFont typeface="+mj-lt"/>
              <a:buAutoNum type="arabicPeriod"/>
            </a:pPr>
            <a:r>
              <a:rPr lang="en-US" smtClean="0"/>
              <a:t>Wachid Hasyim;</a:t>
            </a:r>
          </a:p>
          <a:p>
            <a:pPr marL="457200" indent="-457200">
              <a:buFont typeface="+mj-lt"/>
              <a:buAutoNum type="arabicPeriod"/>
            </a:pPr>
            <a:r>
              <a:rPr lang="en-US" smtClean="0"/>
              <a:t>Mr. Muh. Yamin;</a:t>
            </a:r>
          </a:p>
          <a:p>
            <a:pPr marL="457200" indent="-457200">
              <a:buFont typeface="+mj-lt"/>
              <a:buAutoNum type="arabicPeriod"/>
            </a:pPr>
            <a:r>
              <a:rPr lang="en-US" smtClean="0"/>
              <a:t>Mr. Maramis;</a:t>
            </a:r>
          </a:p>
          <a:p>
            <a:pPr marL="457200" indent="-457200">
              <a:buFont typeface="+mj-lt"/>
              <a:buAutoNum type="arabicPeriod"/>
            </a:pPr>
            <a:r>
              <a:rPr lang="en-US" smtClean="0"/>
              <a:t>Drs. Moh. Hatta;</a:t>
            </a:r>
          </a:p>
          <a:p>
            <a:pPr marL="457200" indent="-457200">
              <a:buFont typeface="+mj-lt"/>
              <a:buAutoNum type="arabicPeriod"/>
            </a:pPr>
            <a:r>
              <a:rPr lang="en-US" smtClean="0"/>
              <a:t>Mr. Soebardjo;</a:t>
            </a:r>
          </a:p>
          <a:p>
            <a:pPr marL="457200" indent="-457200">
              <a:buFont typeface="+mj-lt"/>
              <a:buAutoNum type="arabicPeriod"/>
            </a:pPr>
            <a:r>
              <a:rPr lang="en-US" smtClean="0"/>
              <a:t>Kyai Abdul Kahar Moezakir;</a:t>
            </a:r>
          </a:p>
          <a:p>
            <a:pPr marL="457200" indent="-457200">
              <a:buFont typeface="+mj-lt"/>
              <a:buAutoNum type="arabicPeriod"/>
            </a:pPr>
            <a:r>
              <a:rPr lang="en-US" smtClean="0"/>
              <a:t>Abikoesno Tjokrosoejoso;</a:t>
            </a:r>
          </a:p>
          <a:p>
            <a:pPr marL="457200" indent="-457200">
              <a:buFont typeface="+mj-lt"/>
              <a:buAutoNum type="arabicPeriod"/>
            </a:pPr>
            <a:r>
              <a:rPr lang="en-US" smtClean="0"/>
              <a:t>Haji Agus Salim.</a:t>
            </a:r>
            <a:endParaRPr lang="en-US"/>
          </a:p>
        </p:txBody>
      </p:sp>
      <p:sp>
        <p:nvSpPr>
          <p:cNvPr id="3" name="Title 2"/>
          <p:cNvSpPr>
            <a:spLocks noGrp="1"/>
          </p:cNvSpPr>
          <p:nvPr>
            <p:ph type="title"/>
          </p:nvPr>
        </p:nvSpPr>
        <p:spPr>
          <a:xfrm>
            <a:off x="688490" y="570156"/>
            <a:ext cx="7756263" cy="725244"/>
          </a:xfrm>
        </p:spPr>
        <p:txBody>
          <a:bodyPr/>
          <a:lstStyle/>
          <a:p>
            <a:r>
              <a:rPr lang="en-US" sz="3200" smtClean="0"/>
              <a:t>Sidang BPUPKI kedua (10 – 16 Juli 1945)</a:t>
            </a:r>
            <a:endParaRPr lang="en-US" sz="3200"/>
          </a:p>
        </p:txBody>
      </p:sp>
    </p:spTree>
    <p:extLst>
      <p:ext uri="{BB962C8B-B14F-4D97-AF65-F5344CB8AC3E}">
        <p14:creationId xmlns:p14="http://schemas.microsoft.com/office/powerpoint/2010/main" val="278000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randombar(horizontal)">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randombar(horizontal)">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randombar(horizontal)">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randombar(horizontal)">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randombar(horizontal)">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randombar(horizontal)">
                                      <p:cBhvr>
                                        <p:cTn id="57" dur="500"/>
                                        <p:tgtEl>
                                          <p:spTgt spid="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randombar(horizontal)">
                                      <p:cBhvr>
                                        <p:cTn id="6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762001"/>
            <a:ext cx="7745505" cy="5364162"/>
          </a:xfrm>
        </p:spPr>
        <p:txBody>
          <a:bodyPr/>
          <a:lstStyle/>
          <a:p>
            <a:r>
              <a:rPr lang="en-US" smtClean="0"/>
              <a:t>BPUPKI menyetujui rancangan Preambule Hukum Dasar yang disusun oleh Panitia Kecil.</a:t>
            </a:r>
          </a:p>
          <a:p>
            <a:r>
              <a:rPr lang="en-US" smtClean="0"/>
              <a:t>Keputusan tentang bentuk negara </a:t>
            </a:r>
            <a:r>
              <a:rPr lang="en-US" smtClean="0">
                <a:sym typeface="Wingdings" pitchFamily="2" charset="2"/>
              </a:rPr>
              <a:t> Republik.</a:t>
            </a:r>
          </a:p>
          <a:p>
            <a:r>
              <a:rPr lang="en-US" smtClean="0"/>
              <a:t>Keputusan tentang luas wilayah negara </a:t>
            </a:r>
            <a:r>
              <a:rPr lang="en-US" smtClean="0">
                <a:sym typeface="Wingdings" pitchFamily="2" charset="2"/>
              </a:rPr>
              <a:t>Hindia Belanda + Malaya + Borneo Utara + Irian Timur + Timor Portugis dan pulau sekitarnya.</a:t>
            </a:r>
          </a:p>
          <a:p>
            <a:r>
              <a:rPr lang="en-US" smtClean="0">
                <a:sym typeface="Wingdings" pitchFamily="2" charset="2"/>
              </a:rPr>
              <a:t>Keputusan lain:</a:t>
            </a:r>
          </a:p>
          <a:p>
            <a:pPr marL="914400" indent="-457200">
              <a:buFont typeface="+mj-lt"/>
              <a:buAutoNum type="arabicParenR"/>
            </a:pPr>
            <a:r>
              <a:rPr lang="en-US" smtClean="0">
                <a:sym typeface="Wingdings" pitchFamily="2" charset="2"/>
              </a:rPr>
              <a:t>Panitia perancang UUD diketuai Ir. Soekarno.</a:t>
            </a:r>
          </a:p>
          <a:p>
            <a:pPr marL="914400" indent="-457200">
              <a:buFont typeface="+mj-lt"/>
              <a:buAutoNum type="arabicParenR"/>
            </a:pPr>
            <a:r>
              <a:rPr lang="en-US" smtClean="0">
                <a:sym typeface="Wingdings" pitchFamily="2" charset="2"/>
              </a:rPr>
              <a:t>Panitia ekonomi dan keuangan, diketuai Drs. Moh. Hatta.</a:t>
            </a:r>
          </a:p>
          <a:p>
            <a:pPr marL="914400" indent="-457200">
              <a:buFont typeface="+mj-lt"/>
              <a:buAutoNum type="arabicParenR"/>
            </a:pPr>
            <a:r>
              <a:rPr lang="en-US" smtClean="0">
                <a:sym typeface="Wingdings" pitchFamily="2" charset="2"/>
              </a:rPr>
              <a:t>Panitian pembelaan tanah air, diketuai Abikusno Tjokrosoejoso.</a:t>
            </a:r>
          </a:p>
        </p:txBody>
      </p:sp>
    </p:spTree>
    <p:extLst>
      <p:ext uri="{BB962C8B-B14F-4D97-AF65-F5344CB8AC3E}">
        <p14:creationId xmlns:p14="http://schemas.microsoft.com/office/powerpoint/2010/main" val="321219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randombar(horizontal)">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randombar(horizontal)">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267</TotalTime>
  <Words>712</Words>
  <Application>Microsoft Office PowerPoint</Application>
  <PresentationFormat>On-screen Show (4:3)</PresentationFormat>
  <Paragraphs>62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Hardcover</vt:lpstr>
      <vt:lpstr>Persiapan Kemerdekaan Indonesia</vt:lpstr>
      <vt:lpstr>Sidang BPUPKI Pertama</vt:lpstr>
      <vt:lpstr>31 Mei 1945  Prof. Dr. Soepomo</vt:lpstr>
      <vt:lpstr>PowerPoint Presentation</vt:lpstr>
      <vt:lpstr>Usulan Soepomo:</vt:lpstr>
      <vt:lpstr>1 Juni 1945  Ir. Soekarno</vt:lpstr>
      <vt:lpstr>PowerPoint Presentation</vt:lpstr>
      <vt:lpstr>Sidang BPUPKI kedua (10 – 16 Juli 1945)</vt:lpstr>
      <vt:lpstr>PowerPoint Presentation</vt:lpstr>
      <vt:lpstr>Panitia Persiapan Kemerdekaan indonesia (Dokuritzu Zyunbi Iinkai)</vt:lpstr>
      <vt:lpstr>PowerPoint Presentation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Badan Penyelidik Usaha Persiapan Kemerdekaan Indonesia (Dokuritzu Zyumbi Tioosakai)</dc:title>
  <dc:creator>Microsoft Office</dc:creator>
  <cp:lastModifiedBy>Microsoft Office</cp:lastModifiedBy>
  <cp:revision>16</cp:revision>
  <dcterms:created xsi:type="dcterms:W3CDTF">2014-09-26T13:27:48Z</dcterms:created>
  <dcterms:modified xsi:type="dcterms:W3CDTF">2014-09-27T00:31:13Z</dcterms:modified>
</cp:coreProperties>
</file>